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sldIdLst>
    <p:sldId id="264" r:id="rId3"/>
    <p:sldId id="256" r:id="rId4"/>
    <p:sldId id="257" r:id="rId5"/>
    <p:sldId id="259" r:id="rId6"/>
    <p:sldId id="258" r:id="rId7"/>
    <p:sldId id="260" r:id="rId8"/>
    <p:sldId id="262" r:id="rId9"/>
    <p:sldId id="269" r:id="rId10"/>
    <p:sldId id="280" r:id="rId11"/>
    <p:sldId id="282" r:id="rId12"/>
    <p:sldId id="283" r:id="rId13"/>
    <p:sldId id="284" r:id="rId14"/>
    <p:sldId id="285" r:id="rId15"/>
    <p:sldId id="286" r:id="rId16"/>
    <p:sldId id="287" r:id="rId17"/>
    <p:sldId id="289" r:id="rId18"/>
    <p:sldId id="292" r:id="rId19"/>
    <p:sldId id="294" r:id="rId20"/>
    <p:sldId id="275" r:id="rId21"/>
    <p:sldId id="276" r:id="rId22"/>
    <p:sldId id="270" r:id="rId23"/>
    <p:sldId id="261" r:id="rId24"/>
    <p:sldId id="263" r:id="rId25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新课标第一网" initials="xkb1.com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008000"/>
    <a:srgbClr val="FF0000"/>
    <a:srgbClr val="0000FF"/>
    <a:srgbClr val="FF0066"/>
    <a:srgbClr val="D60093"/>
    <a:srgbClr val="FF3399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152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2-09-18T11:02:36.944" idx="1">
    <p:pos x="5426" y="1053"/>
    <p:text/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A8BD18-5692-4DAF-9152-C5F8E07D030E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22272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0FA21F-360B-42F9-9DE1-2B59AC1C0E1B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88550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35D7B2-C7B9-4EBB-8018-8D37EFC2155C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932782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809038-688C-4FA5-BB70-8A14CE06EB7F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635936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8A1A07-3730-423B-9B6F-1588B5B07CF3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745321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E23873-9698-4218-9698-B508CC455662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430698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F25AF4-0D6B-4A75-A35B-3BB0E21BC24C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294174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B4BE63-D56B-4CD9-8A4D-5E1BFAF4E747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781821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C2F2B7-BC10-47B9-A5BC-6809DEDAED5F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375722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7A0BF8-BA49-4B25-B88F-9BC6D8894DF6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722773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B35120-712D-473C-A5D3-B08785468C4C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94243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879F16-42B5-4063-8612-E2863DAD6936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614449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D14C6A-18DA-4CB1-8567-0F8F91AB692C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074463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3EFCAD-80AC-4133-AD17-4CE9052AE162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359253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393EF6-3709-469F-AF85-1E242CF9F2CD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62192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920823-3328-4D75-ABF9-A79AE21CC784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3781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B985D1-E3B2-4EC4-987C-D5C128138BD5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87368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C01FAE-CD43-42B9-B26D-1B92D2953DDE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60914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C6C6F0-EC2F-4760-89C8-4CCCC3D9A06D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19690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32ECE4-2E64-41D0-B8F4-D8531A5FD9C7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08104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C3618B-A1A4-43CF-B985-D3941F24AE89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1539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3796F0-22A8-40B6-905B-0B53AB53745D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31773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91F9C7E-9BB6-49B8-A95A-31644F721C92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DCDA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zh-CN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zh-CN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5ADEA0B-15A2-4057-BF5D-9800DA390455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travel.wankee.cn/focus/10-1/" TargetMode="Externa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jpeg"/><Relationship Id="rId4" Type="http://schemas.openxmlformats.org/officeDocument/2006/relationships/hyperlink" Target="http://www.niulv.com/jiangxi/nanchang/tengwangge/JDTWList.html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chibily.cn/?member_id=747654&amp;pageno=2" TargetMode="Externa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2.jpeg"/><Relationship Id="rId4" Type="http://schemas.openxmlformats.org/officeDocument/2006/relationships/hyperlink" Target="http://www.51order.com/jingdian/guide_sheng_pic.asp?page=86&amp;sheng1=109&amp;xj1=6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3608.com/Article/2007-6-28/093025886.html" TargetMode="Externa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file:///E:\&#26053;&#28216;&#22320;&#29702;&#23398;&#35838;&#31243;&#31532;&#19968;&#37096;&#20998;&#26053;&#28216;&#36164;&#28304;&#23398;&#20869;&#23481;\chapter7\link\7-3\twg.htm" TargetMode="External"/><Relationship Id="rId2" Type="http://schemas.openxmlformats.org/officeDocument/2006/relationships/hyperlink" Target="file:///E:\&#26053;&#28216;&#22320;&#29702;&#23398;&#35838;&#31243;&#31532;&#19968;&#37096;&#20998;&#26053;&#28216;&#36164;&#28304;&#23398;&#20869;&#23481;\chapter7\link\7-3\hhl.htm" TargetMode="External"/><Relationship Id="rId1" Type="http://schemas.openxmlformats.org/officeDocument/2006/relationships/slideLayout" Target="../slideLayouts/slideLayout13.xml"/><Relationship Id="rId5" Type="http://schemas.openxmlformats.org/officeDocument/2006/relationships/comments" Target="../comments/comment1.xml"/><Relationship Id="rId4" Type="http://schemas.openxmlformats.org/officeDocument/2006/relationships/hyperlink" Target="file:///E:\&#26053;&#28216;&#22320;&#29702;&#23398;&#35838;&#31243;&#31532;&#19968;&#37096;&#20998;&#26053;&#28216;&#36164;&#28304;&#23398;&#20869;&#23481;\chapter7\link\7-3\yyl.ht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381110" y="1066862"/>
            <a:ext cx="83058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 </a:t>
            </a:r>
            <a:r>
              <a:rPr lang="zh-CN" alt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爱护古建筑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index_5_2_03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4419600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 descr="106353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8600" y="0"/>
            <a:ext cx="51816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zh-CN" altLang="en-US" b="1" dirty="0"/>
          </a:p>
          <a:p>
            <a:pPr>
              <a:lnSpc>
                <a:spcPct val="80000"/>
              </a:lnSpc>
            </a:pPr>
            <a:r>
              <a:rPr lang="zh-CN" altLang="en-US" b="1" dirty="0"/>
              <a:t>二、亭</a:t>
            </a:r>
            <a:br>
              <a:rPr lang="zh-CN" altLang="en-US" sz="4000" b="1" dirty="0"/>
            </a:br>
            <a:r>
              <a:rPr lang="zh-CN" altLang="en-US" sz="3600" dirty="0"/>
              <a:t>　　</a:t>
            </a:r>
          </a:p>
          <a:p>
            <a:pPr>
              <a:lnSpc>
                <a:spcPct val="80000"/>
              </a:lnSpc>
            </a:pPr>
            <a:r>
              <a:rPr lang="zh-CN" altLang="en-US" sz="3600" dirty="0"/>
              <a:t>       </a:t>
            </a:r>
            <a:r>
              <a:rPr lang="zh-CN" altLang="en-US" sz="3600" dirty="0">
                <a:ea typeface="楷体_GB2312" pitchFamily="49" charset="-122"/>
              </a:rPr>
              <a:t>亭是我国一种宝贵的古建筑旅游资源，秦汉时亭是乡以下的行政机构。在园林中尤为常见。</a:t>
            </a:r>
            <a:br>
              <a:rPr lang="zh-CN" altLang="en-US" sz="3600" dirty="0"/>
            </a:br>
            <a:r>
              <a:rPr lang="zh-CN" altLang="en-US" sz="3600" dirty="0"/>
              <a:t>　　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2006817173212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8" y="3175"/>
            <a:ext cx="91424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endParaRPr lang="zh-CN" altLang="en-US" b="1" dirty="0"/>
          </a:p>
          <a:p>
            <a:r>
              <a:rPr lang="zh-CN" altLang="en-US" b="1" dirty="0"/>
              <a:t>三、台</a:t>
            </a:r>
            <a:br>
              <a:rPr lang="zh-CN" altLang="en-US" b="1" dirty="0"/>
            </a:br>
            <a:r>
              <a:rPr lang="zh-CN" altLang="en-US" dirty="0"/>
              <a:t>　　台有两种基本类型：</a:t>
            </a:r>
          </a:p>
          <a:p>
            <a:r>
              <a:rPr lang="zh-CN" altLang="en-US" dirty="0"/>
              <a:t>      </a:t>
            </a:r>
            <a:r>
              <a:rPr lang="zh-CN" altLang="en-US" dirty="0">
                <a:ea typeface="楷体_GB2312" pitchFamily="49" charset="-122"/>
              </a:rPr>
              <a:t>一是高而上平的台状建筑，早期多用夯土筑成，以后逐渐发展成用砖、石砌成；</a:t>
            </a:r>
          </a:p>
          <a:p>
            <a:r>
              <a:rPr lang="zh-CN" altLang="en-US" dirty="0"/>
              <a:t>      </a:t>
            </a:r>
            <a:r>
              <a:rPr lang="zh-CN" altLang="en-US" dirty="0">
                <a:ea typeface="楷体_GB2312" pitchFamily="49" charset="-122"/>
              </a:rPr>
              <a:t>二是在台顶部建成宫殿楼阁等其他建筑物，称</a:t>
            </a:r>
            <a:r>
              <a:rPr lang="zh-CN" altLang="en-US" u="sng" dirty="0">
                <a:ea typeface="楷体_GB2312" pitchFamily="49" charset="-122"/>
              </a:rPr>
              <a:t>高台建筑</a:t>
            </a:r>
            <a:r>
              <a:rPr lang="zh-CN" altLang="en-US" dirty="0">
                <a:ea typeface="楷体_GB2312" pitchFamily="49" charset="-122"/>
              </a:rPr>
              <a:t>，是我国现存最多的古建筑。</a:t>
            </a:r>
            <a:br>
              <a:rPr lang="zh-CN" altLang="en-US" dirty="0">
                <a:ea typeface="楷体_GB2312" pitchFamily="49" charset="-122"/>
              </a:rPr>
            </a:br>
            <a:br>
              <a:rPr lang="zh-CN" altLang="en-US" dirty="0"/>
            </a:br>
            <a:r>
              <a:rPr lang="zh-CN" altLang="en-US" dirty="0"/>
              <a:t>　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4386751">
            <a:hlinkClick r:id="rId2"/>
          </p:cNvPr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10200" y="914400"/>
            <a:ext cx="3394075" cy="4525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11" name="Picture 3" descr="2007122410058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48768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zh-CN" altLang="en-US" b="1"/>
              <a:t>四、军事防御工程</a:t>
            </a:r>
          </a:p>
          <a:p>
            <a:br>
              <a:rPr lang="zh-CN" altLang="en-US"/>
            </a:br>
            <a:r>
              <a:rPr lang="zh-CN" altLang="en-US"/>
              <a:t>　　（1）长城</a:t>
            </a:r>
          </a:p>
          <a:p>
            <a:br>
              <a:rPr lang="zh-CN" altLang="en-US"/>
            </a:br>
            <a:r>
              <a:rPr lang="zh-CN" altLang="en-US"/>
              <a:t>　　（2）古城池：南京古城、西安城墙、荆州古城</a:t>
            </a:r>
            <a:br>
              <a:rPr lang="zh-CN" altLang="en-US"/>
            </a:br>
            <a:endParaRPr lang="zh-CN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20071023707983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290250_002524938_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588"/>
            <a:ext cx="9144000" cy="6856412"/>
          </a:xfrm>
          <a:noFill/>
          <a:ln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290250_002524938_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588"/>
            <a:ext cx="9144000" cy="6856412"/>
          </a:xfrm>
          <a:noFill/>
          <a:ln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2006428161183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17613" y="-1893888"/>
            <a:ext cx="11704638" cy="875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102" name="Picture 6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8915400" cy="592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533400"/>
            <a:ext cx="7924800" cy="1295400"/>
          </a:xfrm>
        </p:spPr>
        <p:txBody>
          <a:bodyPr/>
          <a:lstStyle/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pic>
        <p:nvPicPr>
          <p:cNvPr id="23555" name="Picture 3" descr="200706262157268318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400" y="458788"/>
            <a:ext cx="6572250" cy="618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 algn="ctr"/>
            <a:r>
              <a:rPr lang="zh-CN" altLang="en-US" b="1" dirty="0"/>
              <a:t>中国古建筑的特征</a:t>
            </a:r>
          </a:p>
          <a:p>
            <a:endParaRPr lang="zh-CN" altLang="en-US" b="1" dirty="0"/>
          </a:p>
          <a:p>
            <a:r>
              <a:rPr lang="zh-CN" altLang="en-US" dirty="0"/>
              <a:t>1、以木结构为普遍采用的建筑形式。 </a:t>
            </a:r>
          </a:p>
          <a:p>
            <a:r>
              <a:rPr lang="zh-CN" altLang="en-US" dirty="0"/>
              <a:t>2、组群布局主次分明、富有节奏感。</a:t>
            </a:r>
          </a:p>
          <a:p>
            <a:pPr>
              <a:buFontTx/>
              <a:buNone/>
            </a:pPr>
            <a:r>
              <a:rPr lang="zh-CN" altLang="en-US" dirty="0"/>
              <a:t>   </a:t>
            </a:r>
            <a:r>
              <a:rPr lang="zh-CN" altLang="en-US" dirty="0">
                <a:cs typeface="Arial" pitchFamily="34" charset="0"/>
              </a:rPr>
              <a:t>3、建筑与环境巧妙结合</a:t>
            </a:r>
            <a:r>
              <a:rPr lang="zh-CN" altLang="en-US" dirty="0"/>
              <a:t>。</a:t>
            </a:r>
            <a:endParaRPr lang="zh-CN" altLang="en-US" dirty="0">
              <a:cs typeface="Arial" pitchFamily="34" charset="0"/>
            </a:endParaRPr>
          </a:p>
          <a:p>
            <a:r>
              <a:rPr lang="zh-CN" altLang="en-US" dirty="0"/>
              <a:t>4、屋顶形式多样、造型优美。</a:t>
            </a:r>
          </a:p>
          <a:p>
            <a:r>
              <a:rPr lang="zh-CN" altLang="en-US" dirty="0"/>
              <a:t>5、雕刻装饰丰富。</a:t>
            </a:r>
          </a:p>
          <a:p>
            <a:r>
              <a:rPr lang="zh-CN" altLang="en-US" dirty="0"/>
              <a:t>6、着色富有时代与地域特色。</a:t>
            </a:r>
          </a:p>
          <a:p>
            <a:r>
              <a:rPr lang="zh-CN" altLang="en-US" dirty="0"/>
              <a:t>7、等级森严，体现封建伦理观念。 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838200" y="2438400"/>
            <a:ext cx="50641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304800" y="381000"/>
            <a:ext cx="7620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ea typeface="幼圆" pitchFamily="49" charset="-122"/>
              </a:rPr>
              <a:t>古建筑上的雕梁和翘檐到底有什么作用呢？</a:t>
            </a: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762000" y="2057400"/>
            <a:ext cx="7543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en-US"/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304800" y="1066800"/>
            <a:ext cx="8153400" cy="204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FF0066"/>
                </a:solidFill>
                <a:latin typeface="幼圆" pitchFamily="49" charset="-122"/>
                <a:ea typeface="幼圆" pitchFamily="49" charset="-122"/>
              </a:rPr>
              <a:t>1</a:t>
            </a:r>
            <a:r>
              <a:rPr lang="zh-CN" altLang="en-US" sz="3200" b="1" dirty="0">
                <a:solidFill>
                  <a:srgbClr val="FF0066"/>
                </a:solidFill>
                <a:latin typeface="幼圆" pitchFamily="49" charset="-122"/>
                <a:ea typeface="幼圆" pitchFamily="49" charset="-122"/>
              </a:rPr>
              <a:t>：漂亮 。</a:t>
            </a:r>
          </a:p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FF0066"/>
                </a:solidFill>
                <a:latin typeface="幼圆" pitchFamily="49" charset="-122"/>
                <a:ea typeface="幼圆" pitchFamily="49" charset="-122"/>
              </a:rPr>
              <a:t>2</a:t>
            </a:r>
            <a:r>
              <a:rPr lang="zh-CN" altLang="en-US" sz="3200" b="1" dirty="0">
                <a:solidFill>
                  <a:srgbClr val="FF0066"/>
                </a:solidFill>
                <a:latin typeface="幼圆" pitchFamily="49" charset="-122"/>
                <a:ea typeface="幼圆" pitchFamily="49" charset="-122"/>
              </a:rPr>
              <a:t>：支撑、受力。</a:t>
            </a:r>
          </a:p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FF0066"/>
                </a:solidFill>
                <a:latin typeface="幼圆" pitchFamily="49" charset="-122"/>
                <a:ea typeface="幼圆" pitchFamily="49" charset="-122"/>
              </a:rPr>
              <a:t>3</a:t>
            </a:r>
            <a:r>
              <a:rPr lang="zh-CN" altLang="en-US" sz="3200" b="1" dirty="0">
                <a:solidFill>
                  <a:srgbClr val="FF0066"/>
                </a:solidFill>
                <a:latin typeface="幼圆" pitchFamily="49" charset="-122"/>
                <a:ea typeface="幼圆" pitchFamily="49" charset="-122"/>
              </a:rPr>
              <a:t>：独特。</a:t>
            </a:r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381000" y="3352800"/>
            <a:ext cx="7696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ea typeface="幼圆" pitchFamily="49" charset="-122"/>
              </a:rPr>
              <a:t>绘画的方法：</a:t>
            </a:r>
          </a:p>
        </p:txBody>
      </p:sp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381000" y="4114800"/>
            <a:ext cx="579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FF3399"/>
                </a:solidFill>
                <a:ea typeface="幼圆" pitchFamily="49" charset="-122"/>
              </a:rPr>
              <a:t>白描：</a:t>
            </a:r>
          </a:p>
        </p:txBody>
      </p: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381000" y="4648200"/>
            <a:ext cx="693412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 dirty="0">
                <a:solidFill>
                  <a:srgbClr val="003366"/>
                </a:solidFill>
                <a:latin typeface="幼圆" pitchFamily="49" charset="-122"/>
                <a:ea typeface="幼圆" pitchFamily="49" charset="-122"/>
              </a:rPr>
              <a:t>1:</a:t>
            </a:r>
            <a:r>
              <a:rPr lang="zh-CN" altLang="en-US" sz="2000" b="1" dirty="0">
                <a:solidFill>
                  <a:srgbClr val="003366"/>
                </a:solidFill>
                <a:latin typeface="幼圆" pitchFamily="49" charset="-122"/>
                <a:ea typeface="幼圆" pitchFamily="49" charset="-122"/>
              </a:rPr>
              <a:t>白描主要是用单线来勾勒，用流畅的长线来画。线条要干净，利落。</a:t>
            </a:r>
          </a:p>
        </p:txBody>
      </p:sp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457200" y="5562600"/>
            <a:ext cx="6324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en-US"/>
          </a:p>
        </p:txBody>
      </p:sp>
      <p:sp>
        <p:nvSpPr>
          <p:cNvPr id="28684" name="Text Box 12"/>
          <p:cNvSpPr txBox="1">
            <a:spLocks noChangeArrowheads="1"/>
          </p:cNvSpPr>
          <p:nvPr/>
        </p:nvSpPr>
        <p:spPr bwMode="auto">
          <a:xfrm>
            <a:off x="443242" y="5562600"/>
            <a:ext cx="694808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 dirty="0">
                <a:solidFill>
                  <a:srgbClr val="003366"/>
                </a:solidFill>
                <a:latin typeface="幼圆" pitchFamily="49" charset="-122"/>
                <a:ea typeface="幼圆" pitchFamily="49" charset="-122"/>
              </a:rPr>
              <a:t>2:</a:t>
            </a:r>
            <a:r>
              <a:rPr lang="zh-CN" altLang="en-US" sz="2000" b="1" dirty="0">
                <a:solidFill>
                  <a:srgbClr val="003366"/>
                </a:solidFill>
                <a:latin typeface="幼圆" pitchFamily="49" charset="-122"/>
                <a:ea typeface="幼圆" pitchFamily="49" charset="-122"/>
              </a:rPr>
              <a:t>注意画面的整体效果，不要构图太偏；画在纸的中间，也可以自己加点树作为点缀。（根据自己的画面需要来定）。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6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6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6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6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86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6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6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8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8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914496" y="639470"/>
            <a:ext cx="38481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FF0000"/>
                </a:solidFill>
                <a:ea typeface="幼圆" pitchFamily="49" charset="-122"/>
              </a:rPr>
              <a:t>总结：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838298" y="1752644"/>
            <a:ext cx="7239000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D60093"/>
                </a:solidFill>
                <a:ea typeface="幼圆" pitchFamily="49" charset="-122"/>
              </a:rPr>
              <a:t>这节课我们主要学习和了解了古建筑的特点、结构；也学会了运用白描的方法来画古建筑。希望大家在课后能够多多观察和多画画身边的古建筑，大家一起来关心、热爱我们自己的家乡。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150" name="Picture 6" descr="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247650"/>
            <a:ext cx="822960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457278"/>
            <a:ext cx="8534400" cy="574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127" name="Picture 7" descr="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8915400" cy="577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9221" name="Picture 5" descr="10003789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0400" y="0"/>
            <a:ext cx="5943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990600" y="4343400"/>
            <a:ext cx="73152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800" b="1">
                <a:solidFill>
                  <a:srgbClr val="FF0000"/>
                </a:solidFill>
              </a:rPr>
              <a:t>柱子</a:t>
            </a:r>
            <a:r>
              <a:rPr lang="en-US" altLang="zh-CN" sz="4800" b="1">
                <a:solidFill>
                  <a:srgbClr val="FFFF00"/>
                </a:solidFill>
              </a:rPr>
              <a:t>————————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2133600" y="2971800"/>
            <a:ext cx="5867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en-US"/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228600" y="2667000"/>
            <a:ext cx="52578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800" b="1">
                <a:solidFill>
                  <a:srgbClr val="008000"/>
                </a:solidFill>
              </a:rPr>
              <a:t>梁</a:t>
            </a:r>
            <a:r>
              <a:rPr lang="en-US" altLang="zh-CN" sz="4800" b="1">
                <a:solidFill>
                  <a:srgbClr val="CC0099"/>
                </a:solidFill>
              </a:rPr>
              <a:t>———————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685800" y="1752600"/>
            <a:ext cx="525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45" name="Picture 5" descr="20050713017a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1400" y="0"/>
            <a:ext cx="5562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304800" y="2743200"/>
            <a:ext cx="510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en-US"/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838200" y="2514600"/>
            <a:ext cx="47244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800" b="1">
                <a:solidFill>
                  <a:srgbClr val="FF0000"/>
                </a:solidFill>
              </a:rPr>
              <a:t>檩</a:t>
            </a:r>
            <a:r>
              <a:rPr lang="en-US" altLang="zh-CN" sz="4800" b="1">
                <a:solidFill>
                  <a:srgbClr val="FF0000"/>
                </a:solidFill>
              </a:rPr>
              <a:t>(</a:t>
            </a:r>
            <a:r>
              <a:rPr lang="en-US" altLang="zh-CN" sz="4800">
                <a:solidFill>
                  <a:srgbClr val="FF0000"/>
                </a:solidFill>
              </a:rPr>
              <a:t>lǐn</a:t>
            </a:r>
            <a:r>
              <a:rPr lang="en-US" altLang="zh-CN" sz="4800" b="1">
                <a:solidFill>
                  <a:srgbClr val="FF0000"/>
                </a:solidFill>
              </a:rPr>
              <a:t>)</a:t>
            </a:r>
            <a:r>
              <a:rPr lang="en-US" altLang="zh-CN" sz="4800" b="1">
                <a:solidFill>
                  <a:srgbClr val="FFFF00"/>
                </a:solidFill>
              </a:rPr>
              <a:t>————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762000" y="1676400"/>
            <a:ext cx="7848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en-US"/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1828800" y="1600200"/>
            <a:ext cx="80772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800">
                <a:solidFill>
                  <a:srgbClr val="0000FF"/>
                </a:solidFill>
              </a:rPr>
              <a:t>翘檐</a:t>
            </a:r>
            <a:r>
              <a:rPr lang="en-US" altLang="zh-CN" sz="4800">
                <a:solidFill>
                  <a:srgbClr val="FFFF00"/>
                </a:solidFill>
              </a:rPr>
              <a:t>————————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7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endParaRPr lang="zh-CN" altLang="en-US" b="1" dirty="0"/>
          </a:p>
          <a:p>
            <a:r>
              <a:rPr lang="zh-CN" altLang="en-US" dirty="0"/>
              <a:t>      </a:t>
            </a:r>
            <a:r>
              <a:rPr lang="zh-CN" altLang="en-US" dirty="0">
                <a:latin typeface="楷体_GB2312" pitchFamily="49" charset="-122"/>
                <a:ea typeface="楷体_GB2312" pitchFamily="49" charset="-122"/>
              </a:rPr>
              <a:t>在现存的古建筑中，按其性质可大致分为</a:t>
            </a:r>
            <a:r>
              <a:rPr lang="en-US" altLang="zh-CN" dirty="0">
                <a:latin typeface="楷体_GB2312" pitchFamily="49" charset="-122"/>
                <a:ea typeface="楷体_GB2312" pitchFamily="49" charset="-122"/>
              </a:rPr>
              <a:t>:</a:t>
            </a:r>
            <a:r>
              <a:rPr lang="zh-CN" altLang="en-US" dirty="0">
                <a:latin typeface="楷体_GB2312" pitchFamily="49" charset="-122"/>
                <a:ea typeface="楷体_GB2312" pitchFamily="49" charset="-122"/>
              </a:rPr>
              <a:t>宫殿、坛庙、祠堂、陵墓、佛寺、道观、清真寺、石窟、塔、民居、府第、园林、桥梁、防御工程、水利工程、观星台及各种亭台楼阁和其它建筑小品。</a:t>
            </a:r>
          </a:p>
          <a:p>
            <a:r>
              <a:rPr lang="zh-CN" altLang="en-US" dirty="0"/>
              <a:t>       </a:t>
            </a:r>
            <a:r>
              <a:rPr lang="zh-CN" altLang="en-US" dirty="0">
                <a:ea typeface="楷体_GB2312" pitchFamily="49" charset="-122"/>
              </a:rPr>
              <a:t>按其材料结构主要有土木建筑、木结构建筑、砖石建筑等。</a:t>
            </a:r>
            <a:br>
              <a:rPr lang="zh-CN" altLang="en-US" dirty="0">
                <a:ea typeface="楷体_GB2312" pitchFamily="49" charset="-122"/>
              </a:rPr>
            </a:br>
            <a:endParaRPr lang="zh-CN" altLang="en-US" dirty="0"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 algn="ctr"/>
            <a:r>
              <a:rPr lang="zh-CN" altLang="en-US" b="1" dirty="0"/>
              <a:t>    我国典型的古建筑类型</a:t>
            </a:r>
          </a:p>
          <a:p>
            <a:pPr algn="ctr"/>
            <a:endParaRPr lang="zh-CN" altLang="en-US" b="1" dirty="0"/>
          </a:p>
          <a:p>
            <a:r>
              <a:rPr lang="zh-CN" altLang="en-US" dirty="0"/>
              <a:t>一、楼阁</a:t>
            </a:r>
            <a:br>
              <a:rPr lang="zh-CN" altLang="en-US" dirty="0"/>
            </a:br>
            <a:r>
              <a:rPr lang="zh-CN" altLang="en-US" dirty="0"/>
              <a:t>　　我国有不少名楼，它们多为明清建筑。其中</a:t>
            </a:r>
            <a:r>
              <a:rPr lang="zh-CN" altLang="en-US" dirty="0">
                <a:hlinkClick r:id="rId2" action="ppaction://hlinkfile"/>
              </a:rPr>
              <a:t>黄鹤楼</a:t>
            </a:r>
            <a:r>
              <a:rPr lang="zh-CN" altLang="en-US" dirty="0"/>
              <a:t>、</a:t>
            </a:r>
            <a:r>
              <a:rPr lang="zh-CN" altLang="en-US" dirty="0">
                <a:hlinkClick r:id="rId3" action="ppaction://hlinkfile"/>
              </a:rPr>
              <a:t>腾王阁</a:t>
            </a:r>
            <a:r>
              <a:rPr lang="zh-CN" altLang="en-US" dirty="0"/>
              <a:t>、</a:t>
            </a:r>
            <a:r>
              <a:rPr lang="zh-CN" altLang="en-US" dirty="0">
                <a:hlinkClick r:id="rId4" action="ppaction://hlinkfile"/>
              </a:rPr>
              <a:t>岳阳楼</a:t>
            </a:r>
            <a:r>
              <a:rPr lang="zh-CN" altLang="en-US" dirty="0"/>
              <a:t>并称为我国江南三大名楼。</a:t>
            </a:r>
          </a:p>
          <a:p>
            <a:endParaRPr lang="zh-CN" alt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默认设计模板_2">
  <a:themeElements>
    <a:clrScheme name="默认设计模板_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_2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</TotalTime>
  <Pages>0</Pages>
  <Words>332</Words>
  <Characters>0</Characters>
  <Application>Microsoft Office PowerPoint</Application>
  <DocSecurity>0</DocSecurity>
  <PresentationFormat>全屏显示(4:3)</PresentationFormat>
  <Lines>0</Lines>
  <Paragraphs>42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28" baseType="lpstr">
      <vt:lpstr>楷体_GB2312</vt:lpstr>
      <vt:lpstr>幼圆</vt:lpstr>
      <vt:lpstr>Arial</vt:lpstr>
      <vt:lpstr>默认设计模板</vt:lpstr>
      <vt:lpstr>默认设计模板_2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www.xkb1.com</Manager>
  <Company>www.xkb1.com</Company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第一PPT模板网-WWW.1PPT.COM</dc:title>
  <dc:subject>第一PPT模板网-WWW.1PPT.COM</dc:subject>
  <dc:creator>第一PPT模板网-WWW.1PPT.COM</dc:creator>
  <cp:keywords>第一PPT模板网-WWW.1PPT.COM</cp:keywords>
  <dc:description>第一PPT模板网-WWW.1PPT.COM_x000d_
</dc:description>
  <cp:lastModifiedBy>smd</cp:lastModifiedBy>
  <cp:revision>34</cp:revision>
  <cp:lastPrinted>1601-01-01T00:00:00Z</cp:lastPrinted>
  <dcterms:created xsi:type="dcterms:W3CDTF">2009-11-08T13:35:54Z</dcterms:created>
  <dcterms:modified xsi:type="dcterms:W3CDTF">2020-01-08T05:10:01Z</dcterms:modified>
  <cp:category>第一PPT模板网-WWW.1PPT.COM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2052-6.6.0.2461</vt:lpwstr>
  </property>
</Properties>
</file>