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60" r:id="rId5"/>
    <p:sldId id="283" r:id="rId6"/>
    <p:sldId id="284" r:id="rId7"/>
    <p:sldId id="261" r:id="rId8"/>
    <p:sldId id="263" r:id="rId9"/>
    <p:sldId id="272" r:id="rId10"/>
    <p:sldId id="264" r:id="rId11"/>
    <p:sldId id="274" r:id="rId12"/>
    <p:sldId id="280" r:id="rId13"/>
    <p:sldId id="262" r:id="rId14"/>
    <p:sldId id="265" r:id="rId15"/>
    <p:sldId id="259" r:id="rId16"/>
    <p:sldId id="273" r:id="rId17"/>
    <p:sldId id="268" r:id="rId18"/>
    <p:sldId id="275" r:id="rId19"/>
    <p:sldId id="285" r:id="rId20"/>
    <p:sldId id="303" r:id="rId21"/>
    <p:sldId id="304" r:id="rId22"/>
    <p:sldId id="301" r:id="rId23"/>
    <p:sldId id="291" r:id="rId24"/>
    <p:sldId id="286" r:id="rId25"/>
    <p:sldId id="315" r:id="rId26"/>
    <p:sldId id="293" r:id="rId27"/>
    <p:sldId id="276" r:id="rId28"/>
    <p:sldId id="309" r:id="rId29"/>
    <p:sldId id="314" r:id="rId30"/>
    <p:sldId id="311" r:id="rId31"/>
    <p:sldId id="308" r:id="rId32"/>
    <p:sldId id="307" r:id="rId33"/>
    <p:sldId id="290" r:id="rId34"/>
    <p:sldId id="287" r:id="rId35"/>
    <p:sldId id="294" r:id="rId36"/>
    <p:sldId id="296" r:id="rId37"/>
    <p:sldId id="298" r:id="rId38"/>
    <p:sldId id="300" r:id="rId39"/>
    <p:sldId id="279" r:id="rId4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3333CC"/>
    <a:srgbClr val="6666FF"/>
    <a:srgbClr val="33CCCC"/>
    <a:srgbClr val="CCCCFF"/>
    <a:srgbClr val="FFCCFF"/>
    <a:srgbClr val="FF9999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CD2E3-B1EE-44EA-ACD4-F0865831B8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926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291E9-1063-4126-8506-DB31FBBEF3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12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ACAC8-6D0F-4DCE-96F5-1C5FA639AB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018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7A631-3FC4-4AD0-9BA3-6170395F0C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577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16D3B-6C2B-4EBB-ACC4-6D49C8F209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223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3E230-AED8-4BCF-82D5-7B0BE6535D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753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505AC-979B-42B7-9676-7BB5445AA4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313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A74F3-70E7-4178-9775-9C1E79A0DF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233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45899-1C70-44B1-9472-773626AE9F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674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DCA35-6B86-4924-A87C-52E7343224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919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21E7-E44B-4A3A-8E6A-0826E9DA79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252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48C7051-B552-4AF3-B397-9AD060F98D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0" y="0"/>
            <a:ext cx="1524000" cy="6858000"/>
          </a:xfrm>
          <a:solidFill>
            <a:srgbClr val="366845"/>
          </a:solidFill>
        </p:spPr>
        <p:txBody>
          <a:bodyPr vert="eaVert"/>
          <a:lstStyle/>
          <a:p>
            <a:pPr eaLnBrk="1" hangingPunct="1"/>
            <a:r>
              <a:rPr lang="zh-CN" altLang="en-US" sz="8000" b="1">
                <a:latin typeface="仿宋_GB2312" pitchFamily="49" charset="-122"/>
                <a:ea typeface="仿宋_GB2312" pitchFamily="49" charset="-122"/>
              </a:rPr>
              <a:t>中国画与油画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05600" y="1447800"/>
            <a:ext cx="533400" cy="3429000"/>
          </a:xfrm>
        </p:spPr>
        <p:txBody>
          <a:bodyPr vert="eaVert"/>
          <a:lstStyle/>
          <a:p>
            <a:pPr eaLnBrk="1" hangingPunct="1"/>
            <a:r>
              <a:rPr lang="zh-CN" altLang="en-US" sz="2400"/>
              <a:t>七年级美术下册第一课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400" b="1">
                <a:solidFill>
                  <a:schemeClr val="bg1"/>
                </a:solidFill>
              </a:rPr>
              <a:t>19</a:t>
            </a:r>
            <a:r>
              <a:rPr lang="zh-CN" altLang="en-US" sz="2400" b="1">
                <a:solidFill>
                  <a:schemeClr val="bg1"/>
                </a:solidFill>
                <a:latin typeface="Times New Roman" pitchFamily="18" charset="0"/>
              </a:rPr>
              <a:t>世纪末西方油画发生了根本性变化。油画不再以模仿自然、再现自然为艺术创造原则，艺术家将油画形式作为表现自己精神与情感世界的媒介，以想象、幻想等方法构造作品。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23555" name="Picture 11" descr="43水果盘、杯子和苹果 塞尚（法国）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771650"/>
            <a:ext cx="4800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2"/>
          <p:cNvSpPr>
            <a:spLocks noChangeArrowheads="1"/>
          </p:cNvSpPr>
          <p:nvPr/>
        </p:nvSpPr>
        <p:spPr bwMode="auto">
          <a:xfrm>
            <a:off x="4800600" y="6019800"/>
            <a:ext cx="367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水果盘、杯子和苹果 塞尚（法国）</a:t>
            </a:r>
          </a:p>
        </p:txBody>
      </p:sp>
      <p:pic>
        <p:nvPicPr>
          <p:cNvPr id="23557" name="Picture 13" descr="35哭泣的女人  毕加索（西班牙）"/>
          <p:cNvPicPr>
            <a:picLocks noChangeAspect="1" noChangeArrowheads="1"/>
          </p:cNvPicPr>
          <p:nvPr/>
        </p:nvPicPr>
        <p:blipFill>
          <a:blip r:embed="rId3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7179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14"/>
          <p:cNvSpPr>
            <a:spLocks noChangeArrowheads="1"/>
          </p:cNvSpPr>
          <p:nvPr/>
        </p:nvSpPr>
        <p:spPr bwMode="auto">
          <a:xfrm>
            <a:off x="685800" y="6248400"/>
            <a:ext cx="3303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</a:rPr>
              <a:t>哭泣的女人  毕加索（西班牙）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CompositionA9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505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7" descr="gray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865438"/>
            <a:ext cx="504825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0" y="274638"/>
            <a:ext cx="4876800" cy="2544762"/>
          </a:xfrm>
        </p:spPr>
        <p:txBody>
          <a:bodyPr/>
          <a:lstStyle/>
          <a:p>
            <a:pPr eaLnBrk="1" hangingPunct="1"/>
            <a:r>
              <a:rPr lang="zh-CN" altLang="en-US" sz="2400" b="1">
                <a:solidFill>
                  <a:schemeClr val="bg1"/>
                </a:solidFill>
              </a:rPr>
              <a:t>从印象派开始，对主观情趣的体现逐渐成为近现代画坛的主流。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 eaLnBrk="1" hangingPunct="1"/>
            <a:r>
              <a:rPr lang="zh-CN" altLang="en-US" sz="2400" b="1">
                <a:solidFill>
                  <a:schemeClr val="bg1"/>
                </a:solidFill>
              </a:rPr>
              <a:t>西画对自然是一种赞美的态度。中国画对自然是一种“ 探求本质”的精神。</a:t>
            </a:r>
          </a:p>
        </p:txBody>
      </p:sp>
      <p:pic>
        <p:nvPicPr>
          <p:cNvPr id="25603" name="Picture 4" descr="08庐山高图 明代 沈周"/>
          <p:cNvPicPr>
            <a:picLocks noChangeAspect="1" noChangeArrowheads="1"/>
          </p:cNvPicPr>
          <p:nvPr/>
        </p:nvPicPr>
        <p:blipFill>
          <a:blip r:embed="rId2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28178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ce5b6c83eeceb494"/>
          <p:cNvPicPr>
            <a:picLocks noChangeAspect="1" noChangeArrowheads="1"/>
          </p:cNvPicPr>
          <p:nvPr/>
        </p:nvPicPr>
        <p:blipFill>
          <a:blip r:embed="rId3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1905000"/>
            <a:ext cx="54102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-3175" y="2514600"/>
            <a:ext cx="46196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庐山高图 明代 沈周</a:t>
            </a: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4495800" y="6172200"/>
            <a:ext cx="352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法兰西风景画家科罗</a:t>
            </a:r>
            <a:r>
              <a:rPr lang="en-US" altLang="zh-CN">
                <a:solidFill>
                  <a:schemeClr val="bg1"/>
                </a:solidFill>
              </a:rPr>
              <a:t>-</a:t>
            </a:r>
            <a:r>
              <a:rPr lang="zh-CN" altLang="en-US">
                <a:solidFill>
                  <a:schemeClr val="bg1"/>
                </a:solidFill>
              </a:rPr>
              <a:t>林中的舞蹈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15莲石图册页 明代 陈洪绶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43386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1517650" y="6034088"/>
            <a:ext cx="259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莲石图册页 明代 陈洪绶</a:t>
            </a:r>
          </a:p>
        </p:txBody>
      </p:sp>
      <p:pic>
        <p:nvPicPr>
          <p:cNvPr id="26628" name="Picture 6" descr="39睡莲 莫奈（法国）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340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5638800" y="6019800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睡莲 莫奈（法国）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14花篮图 宋代  李嵩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5407025" y="762000"/>
            <a:ext cx="461963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花篮图 宋代  李嵩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762000" y="5562600"/>
            <a:ext cx="299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水果篮 卡拉瓦乔（意大利）</a:t>
            </a:r>
          </a:p>
        </p:txBody>
      </p:sp>
      <p:pic>
        <p:nvPicPr>
          <p:cNvPr id="27653" name="Picture 7" descr="42水果篮 卡拉瓦乔（意大利）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657600"/>
            <a:ext cx="5105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01八十七神仙图卷（局部）唐代 吴道子"/>
          <p:cNvPicPr>
            <a:picLocks noChangeAspect="1" noChangeArrowheads="1"/>
          </p:cNvPicPr>
          <p:nvPr/>
        </p:nvPicPr>
        <p:blipFill>
          <a:blip r:embed="rId2" cstate="email">
            <a:lum bright="-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3248025"/>
            <a:ext cx="78486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5213350" y="6491288"/>
            <a:ext cx="393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/>
              <a:t>八十七神仙图卷（局部）唐代 吴道子</a:t>
            </a:r>
          </a:p>
        </p:txBody>
      </p:sp>
      <p:pic>
        <p:nvPicPr>
          <p:cNvPr id="28676" name="Picture 6" descr="20自由引导人民  德拉克洛瓦（法国）"/>
          <p:cNvPicPr>
            <a:picLocks noChangeAspect="1" noChangeArrowheads="1"/>
          </p:cNvPicPr>
          <p:nvPr/>
        </p:nvPicPr>
        <p:blipFill>
          <a:blip r:embed="rId3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26720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4724400" y="762000"/>
            <a:ext cx="374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自由引导人民  德拉克洛瓦（法国）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8"/>
          <p:cNvPicPr>
            <a:picLocks noChangeAspect="1" noChangeArrowheads="1"/>
          </p:cNvPicPr>
          <p:nvPr/>
        </p:nvPicPr>
        <p:blipFill>
          <a:blip r:embed="rId2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489325"/>
            <a:ext cx="3830638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0105"/>
          <p:cNvPicPr>
            <a:picLocks noChangeAspect="1" noChangeArrowheads="1"/>
          </p:cNvPicPr>
          <p:nvPr/>
        </p:nvPicPr>
        <p:blipFill>
          <a:blip r:embed="rId3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7338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 descr="103362_1299063341avv3"/>
          <p:cNvPicPr>
            <a:picLocks noChangeAspect="1" noChangeArrowheads="1"/>
          </p:cNvPicPr>
          <p:nvPr/>
        </p:nvPicPr>
        <p:blipFill>
          <a:blip r:embed="rId4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39700"/>
            <a:ext cx="426878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11江南小景 现代 吴冠中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1066800" y="5943600"/>
            <a:ext cx="236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江南小景 现代 吴冠中</a:t>
            </a:r>
          </a:p>
        </p:txBody>
      </p:sp>
      <p:pic>
        <p:nvPicPr>
          <p:cNvPr id="30724" name="Picture 9" descr="36_6628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33877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10"/>
          <p:cNvSpPr>
            <a:spLocks noChangeArrowheads="1"/>
          </p:cNvSpPr>
          <p:nvPr/>
        </p:nvSpPr>
        <p:spPr bwMode="auto">
          <a:xfrm>
            <a:off x="6172200" y="63246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高贵的朦胧 </a:t>
            </a:r>
          </a:p>
        </p:txBody>
      </p:sp>
      <p:sp>
        <p:nvSpPr>
          <p:cNvPr id="30726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95800" cy="1143000"/>
          </a:xfrm>
        </p:spPr>
        <p:txBody>
          <a:bodyPr/>
          <a:lstStyle/>
          <a:p>
            <a:pPr eaLnBrk="1" hangingPunct="1"/>
            <a:r>
              <a:rPr lang="zh-CN" altLang="en-US">
                <a:solidFill>
                  <a:schemeClr val="bg1"/>
                </a:solidFill>
              </a:rPr>
              <a:t>现代绘画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</a:rPr>
              <a:t>油画的工具和材料 </a:t>
            </a:r>
          </a:p>
        </p:txBody>
      </p:sp>
      <p:pic>
        <p:nvPicPr>
          <p:cNvPr id="31747" name="Picture 7" descr="6697815_123418187000_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6200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0754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8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b="1">
                <a:solidFill>
                  <a:schemeClr val="accent2"/>
                </a:solidFill>
              </a:rPr>
              <a:t>教学目标：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467600" cy="3429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CN" sz="2400" b="1">
              <a:solidFill>
                <a:schemeClr val="accent2"/>
              </a:solidFill>
            </a:endParaRPr>
          </a:p>
          <a:p>
            <a:pPr eaLnBrk="1" hangingPunct="1"/>
            <a:r>
              <a:rPr lang="en-US" altLang="zh-CN" sz="2400" b="1">
                <a:solidFill>
                  <a:schemeClr val="accent2"/>
                </a:solidFill>
              </a:rPr>
              <a:t>1. </a:t>
            </a:r>
            <a:r>
              <a:rPr lang="zh-CN" altLang="en-US" sz="2400" b="1">
                <a:solidFill>
                  <a:schemeClr val="accent2"/>
                </a:solidFill>
              </a:rPr>
              <a:t>通过欣赏、比较中国画和油画的经典作品，使学生初步认识中国画和油画的不同形式特点，表现上不同的侧重点和审美的不同着眼点。</a:t>
            </a:r>
          </a:p>
          <a:p>
            <a:pPr eaLnBrk="1" hangingPunct="1"/>
            <a:r>
              <a:rPr lang="en-US" altLang="zh-CN" sz="2400" b="1">
                <a:solidFill>
                  <a:schemeClr val="accent2"/>
                </a:solidFill>
              </a:rPr>
              <a:t>2. </a:t>
            </a:r>
            <a:r>
              <a:rPr lang="zh-CN" altLang="en-US" sz="2400" b="1">
                <a:solidFill>
                  <a:schemeClr val="accent2"/>
                </a:solidFill>
              </a:rPr>
              <a:t>通过了解中国画和油画两大画种产生和发展的简要文化背景，了解中国画和油画所反映的不同民族特色。</a:t>
            </a:r>
          </a:p>
          <a:p>
            <a:pPr eaLnBrk="1" hangingPunct="1"/>
            <a:r>
              <a:rPr lang="en-US" altLang="zh-CN" sz="2400" b="1">
                <a:solidFill>
                  <a:schemeClr val="accent2"/>
                </a:solidFill>
              </a:rPr>
              <a:t>3. </a:t>
            </a:r>
            <a:r>
              <a:rPr lang="zh-CN" altLang="en-US" sz="2400" b="1">
                <a:solidFill>
                  <a:schemeClr val="accent2"/>
                </a:solidFill>
              </a:rPr>
              <a:t>提高对美术的认识，关注世界多元文化。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8229600" cy="2209800"/>
          </a:xfrm>
        </p:spPr>
        <p:txBody>
          <a:bodyPr/>
          <a:lstStyle/>
          <a:p>
            <a:pPr eaLnBrk="1" hangingPunct="1"/>
            <a:r>
              <a:rPr lang="zh-CN" altLang="en-US" sz="8800" b="1">
                <a:solidFill>
                  <a:srgbClr val="33CCCC"/>
                </a:solidFill>
                <a:ea typeface="黑体" pitchFamily="2" charset="-122"/>
              </a:rPr>
              <a:t>油画欣赏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77bc449b843f2c766f068c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4763"/>
            <a:ext cx="5715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62fa224e5677d2b6d0c86ab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86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141581913285544514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965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 descr="1007092238ea8955539f6e3d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810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259403_1266715082NEy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28575"/>
            <a:ext cx="5110163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9" descr="b57570ea04c31cbbb3fb95b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34290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09071518498cdc6d5c3bec33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4343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7" descr="145691447945603769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609600"/>
            <a:ext cx="45513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284717_12744069463ww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8575"/>
            <a:ext cx="81534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6c916c2508f6c042f83b9efea996678f"/>
          <p:cNvPicPr>
            <a:picLocks noChangeAspect="1" noChangeArrowheads="1"/>
          </p:cNvPicPr>
          <p:nvPr/>
        </p:nvPicPr>
        <p:blipFill>
          <a:blip r:embed="rId2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8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a021f4a7fe5313ef515fc4b704e8cb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26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0107154930262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789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4f5009f7f21b443d720eecb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" y="1143000"/>
            <a:ext cx="34591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17409811_2010051510043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0560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3200" b="1">
                <a:solidFill>
                  <a:schemeClr val="bg1"/>
                </a:solidFill>
              </a:rPr>
              <a:t>请思考：这两幅绘画个属于哪个分类？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product_2011-07-04-07-09-46_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176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0109089241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43413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828800" y="762000"/>
            <a:ext cx="152558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8800">
                <a:ea typeface="黑体" pitchFamily="2" charset="-122"/>
              </a:rPr>
              <a:t>国画欣赏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47107" name="Picture 4" descr="30mar201115102720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8105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48131" name="Picture 4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243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200601072054101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858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 descr="2011041808073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010400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20080720_043a06c41014f36384d2UVoya14Sg7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0" y="52388"/>
            <a:ext cx="66675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2010128155013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5410200"/>
          </a:xfrm>
        </p:spPr>
        <p:txBody>
          <a:bodyPr/>
          <a:lstStyle/>
          <a:p>
            <a:pPr eaLnBrk="1" hangingPunct="1"/>
            <a:r>
              <a:rPr lang="zh-CN" altLang="en-US" sz="3600" b="1">
                <a:solidFill>
                  <a:schemeClr val="bg1"/>
                </a:solidFill>
              </a:rPr>
              <a:t>中国绘画是中国文化的重要组成部分，根植于民族文化土壤之中。它不单纯拘泥于外表形似，更强调神似。它以毛笔、水墨、宣纸为特殊材料，建构了独特的透视理论，大胆而自由地打破时空限制，具有高度的概括力与想象力，这种出色的技巧与手段，不仅使中国传统绘画独具艺术魄力，而且日益为世界现代艺术所借鉴，在东方以至世界艺术中都具有重要的地位与影响。难怪绘画大师毕加索说：“真正的艺术在东方。”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zh-CN" altLang="en-US" sz="4000">
                <a:solidFill>
                  <a:schemeClr val="bg1"/>
                </a:solidFill>
              </a:rPr>
              <a:t>传统的中西方绘画</a:t>
            </a:r>
          </a:p>
        </p:txBody>
      </p:sp>
      <p:sp>
        <p:nvSpPr>
          <p:cNvPr id="1741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1447800"/>
          </a:xfrm>
        </p:spPr>
        <p:txBody>
          <a:bodyPr/>
          <a:lstStyle/>
          <a:p>
            <a:pPr eaLnBrk="1" hangingPunct="1"/>
            <a:r>
              <a:rPr lang="en-US" altLang="zh-CN" sz="2400" b="1">
                <a:solidFill>
                  <a:schemeClr val="bg1"/>
                </a:solidFill>
              </a:rPr>
              <a:t>1</a:t>
            </a:r>
            <a:r>
              <a:rPr lang="zh-CN" altLang="en-US" sz="2400" b="1">
                <a:solidFill>
                  <a:schemeClr val="bg1"/>
                </a:solidFill>
              </a:rPr>
              <a:t>、中国传统国画的艺术特征：如重视以线条作为造型的主要手段，强调笔墨变化，讲求点线面构成，采用散点透视处理空间，画面追求情趣等文人气质；</a:t>
            </a:r>
          </a:p>
        </p:txBody>
      </p:sp>
      <p:pic>
        <p:nvPicPr>
          <p:cNvPr id="17412" name="Picture 9" descr="10疏泉洗砚图 清代 弘仁"/>
          <p:cNvPicPr>
            <a:picLocks noChangeAspect="1" noChangeArrowheads="1"/>
          </p:cNvPicPr>
          <p:nvPr/>
        </p:nvPicPr>
        <p:blipFill>
          <a:blip r:embed="rId2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7235825" y="3657600"/>
            <a:ext cx="461963" cy="258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</a:rPr>
              <a:t>疏泉洗砚图   清代    弘仁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630363"/>
          </a:xfr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zh-CN" altLang="en-US" sz="2400" b="1">
                <a:solidFill>
                  <a:schemeClr val="bg1"/>
                </a:solidFill>
                <a:latin typeface="Times New Roman" pitchFamily="18" charset="0"/>
              </a:rPr>
              <a:t>、中国画的空间处理也比较自由灵活，既可以用“以大观小”法，画重山叠嶂，也可以用“走马看山”法，画长江万里，打破了时空观念的限制，使画面产生一种时间艺术的“流动美”。</a:t>
            </a:r>
            <a:r>
              <a:rPr lang="zh-CN" altLang="en-US" sz="2400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8435" name="Picture 9" descr="200841685726597_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15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bg1"/>
                </a:solidFill>
              </a:rPr>
              <a:t>3</a:t>
            </a:r>
            <a:r>
              <a:rPr lang="zh-CN" altLang="en-US" sz="2400" b="1">
                <a:solidFill>
                  <a:schemeClr val="bg1"/>
                </a:solidFill>
              </a:rPr>
              <a:t>、中国画是融诗、书、画、印于一体的综合艺术，富有东方特色的艺术情 趣。画中诗的介入强化了中国画艺术语言的表现力。 </a:t>
            </a:r>
          </a:p>
        </p:txBody>
      </p:sp>
      <p:pic>
        <p:nvPicPr>
          <p:cNvPr id="19459" name="Picture 6" descr="201011305616205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13芙蓉锦鸡图 宋代 赵佶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63663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7616825" y="2362200"/>
            <a:ext cx="461963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芙蓉锦鸡图 宋代 赵佶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zh-CN" altLang="en-US" sz="2400" b="1">
                <a:solidFill>
                  <a:schemeClr val="bg1"/>
                </a:solidFill>
              </a:rPr>
              <a:t>中国画主流是崇尚传神写意，但在北宋时期，也曾经追求过对自然的写实摹画。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02韩熙载夜宴图（局部）  五代  顾闳中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41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672013" y="609600"/>
            <a:ext cx="738187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</a:rPr>
              <a:t>韩熙载夜宴图（局部）</a:t>
            </a:r>
          </a:p>
          <a:p>
            <a:r>
              <a:rPr lang="zh-CN" altLang="en-US" b="1">
                <a:solidFill>
                  <a:schemeClr val="bg1"/>
                </a:solidFill>
              </a:rPr>
              <a:t>  五代  顾闳中</a:t>
            </a:r>
          </a:p>
        </p:txBody>
      </p:sp>
      <p:pic>
        <p:nvPicPr>
          <p:cNvPr id="21508" name="Picture 6" descr="21伏尔加河的纤夫  列宾（俄国）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571875"/>
            <a:ext cx="58674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0" y="6248400"/>
            <a:ext cx="3303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</a:rPr>
              <a:t>伏尔加河的纤夫  列宾（俄国）</a:t>
            </a:r>
          </a:p>
        </p:txBody>
      </p:sp>
      <p:pic>
        <p:nvPicPr>
          <p:cNvPr id="21510" name="Picture 8" descr="25舞台上的舞者 德加（法国）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25606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2000" b="1">
                <a:solidFill>
                  <a:schemeClr val="bg1"/>
                </a:solidFill>
              </a:rPr>
              <a:t>油画作品的选用充分体现了西方传统油画重明暗、重色彩、重造型、重空间、重焦点透视、重真实再现这样一些主要特征。</a:t>
            </a:r>
          </a:p>
        </p:txBody>
      </p:sp>
      <p:pic>
        <p:nvPicPr>
          <p:cNvPr id="22531" name="Picture 6" descr="02倒牛奶的女佣 维米尔（荷兰）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0909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819150" y="6262688"/>
            <a:ext cx="321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倒牛奶的女佣 维米尔（荷兰）</a:t>
            </a:r>
          </a:p>
        </p:txBody>
      </p:sp>
      <p:pic>
        <p:nvPicPr>
          <p:cNvPr id="22533" name="Picture 8" descr="40沃尔特拉附近的风景   柯罗（法国）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4648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5029200" y="2362200"/>
            <a:ext cx="380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沃尔特拉附近的风景   柯罗（法国）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632</Words>
  <Application>Microsoft Office PowerPoint</Application>
  <PresentationFormat>全屏显示(4:3)</PresentationFormat>
  <Paragraphs>41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3" baseType="lpstr">
      <vt:lpstr>仿宋_GB2312</vt:lpstr>
      <vt:lpstr>Arial</vt:lpstr>
      <vt:lpstr>Times New Roman</vt:lpstr>
      <vt:lpstr>默认设计模板</vt:lpstr>
      <vt:lpstr>中国画与油画</vt:lpstr>
      <vt:lpstr>教学目标：</vt:lpstr>
      <vt:lpstr>请思考：这两幅绘画个属于哪个分类？</vt:lpstr>
      <vt:lpstr>传统的中西方绘画</vt:lpstr>
      <vt:lpstr>2、中国画的空间处理也比较自由灵活，既可以用“以大观小”法，画重山叠嶂，也可以用“走马看山”法，画长江万里，打破了时空观念的限制，使画面产生一种时间艺术的“流动美”。 </vt:lpstr>
      <vt:lpstr>3、中国画是融诗、书、画、印于一体的综合艺术，富有东方特色的艺术情 趣。画中诗的介入强化了中国画艺术语言的表现力。 </vt:lpstr>
      <vt:lpstr>中国画主流是崇尚传神写意，但在北宋时期，也曾经追求过对自然的写实摹画。</vt:lpstr>
      <vt:lpstr>PowerPoint 演示文稿</vt:lpstr>
      <vt:lpstr>油画作品的选用充分体现了西方传统油画重明暗、重色彩、重造型、重空间、重焦点透视、重真实再现这样一些主要特征。</vt:lpstr>
      <vt:lpstr>19世纪末西方油画发生了根本性变化。油画不再以模仿自然、再现自然为艺术创造原则，艺术家将油画形式作为表现自己精神与情感世界的媒介，以想象、幻想等方法构造作品。</vt:lpstr>
      <vt:lpstr>从印象派开始，对主观情趣的体现逐渐成为近现代画坛的主流。</vt:lpstr>
      <vt:lpstr>西画对自然是一种赞美的态度。中国画对自然是一种“ 探求本质”的精神。</vt:lpstr>
      <vt:lpstr>PowerPoint 演示文稿</vt:lpstr>
      <vt:lpstr>PowerPoint 演示文稿</vt:lpstr>
      <vt:lpstr>PowerPoint 演示文稿</vt:lpstr>
      <vt:lpstr>PowerPoint 演示文稿</vt:lpstr>
      <vt:lpstr>现代绘画</vt:lpstr>
      <vt:lpstr>油画的工具和材料 </vt:lpstr>
      <vt:lpstr>PowerPoint 演示文稿</vt:lpstr>
      <vt:lpstr>油画欣赏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dc:description>第一PPT模板网-WWW.1PPT.COM_x000d_
</dc:description>
  <cp:lastModifiedBy>smd</cp:lastModifiedBy>
  <cp:revision>52</cp:revision>
  <cp:lastPrinted>1601-01-01T00:00:00Z</cp:lastPrinted>
  <dcterms:created xsi:type="dcterms:W3CDTF">1601-01-01T00:00:00Z</dcterms:created>
  <dcterms:modified xsi:type="dcterms:W3CDTF">2020-01-07T11:00:30Z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